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303" r:id="rId2"/>
    <p:sldId id="280" r:id="rId3"/>
    <p:sldId id="283" r:id="rId4"/>
    <p:sldId id="295" r:id="rId5"/>
    <p:sldId id="310" r:id="rId6"/>
    <p:sldId id="312" r:id="rId7"/>
    <p:sldId id="313" r:id="rId8"/>
    <p:sldId id="290" r:id="rId9"/>
    <p:sldId id="314" r:id="rId10"/>
    <p:sldId id="315" r:id="rId11"/>
    <p:sldId id="316" r:id="rId12"/>
    <p:sldId id="317" r:id="rId13"/>
    <p:sldId id="318" r:id="rId14"/>
    <p:sldId id="319" r:id="rId15"/>
    <p:sldId id="286" r:id="rId16"/>
    <p:sldId id="321" r:id="rId17"/>
    <p:sldId id="305" r:id="rId18"/>
    <p:sldId id="300" r:id="rId19"/>
    <p:sldId id="320" r:id="rId20"/>
    <p:sldId id="307" r:id="rId21"/>
    <p:sldId id="272" r:id="rId22"/>
    <p:sldId id="30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434" autoAdjust="0"/>
  </p:normalViewPr>
  <p:slideViewPr>
    <p:cSldViewPr>
      <p:cViewPr varScale="1">
        <p:scale>
          <a:sx n="69" d="100"/>
          <a:sy n="69" d="100"/>
        </p:scale>
        <p:origin x="141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126C2-9A5F-4EBB-B8BC-2F056710BF74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4C2D38-C605-4C9B-868C-B4E673C78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700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0312F6-8FF8-41B3-ABE9-63C53320CE13}" type="slidenum">
              <a:rPr lang="ru-RU" altLang="ru-RU"/>
              <a:pPr/>
              <a:t>1</a:t>
            </a:fld>
            <a:endParaRPr lang="ru-RU" altLang="ru-RU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55803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45362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6009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1977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5417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302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875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4242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7443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1782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350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4892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7EEF8-B559-4F19-A488-81832B903A8A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051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12" Type="http://schemas.microsoft.com/office/2007/relationships/hdphoto" Target="../media/hdphoto3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jpeg"/><Relationship Id="rId4" Type="http://schemas.openxmlformats.org/officeDocument/2006/relationships/image" Target="../media/image2.jpeg"/><Relationship Id="rId9" Type="http://schemas.openxmlformats.org/officeDocument/2006/relationships/image" Target="../media/image5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5.wmf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4.jpeg"/><Relationship Id="rId12" Type="http://schemas.openxmlformats.org/officeDocument/2006/relationships/image" Target="../media/image3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3.jpe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jpeg"/><Relationship Id="rId4" Type="http://schemas.openxmlformats.org/officeDocument/2006/relationships/image" Target="../media/image1.jpg"/><Relationship Id="rId9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2" y="-13218"/>
            <a:ext cx="9110108" cy="6949212"/>
          </a:xfrm>
          <a:prstGeom prst="rect">
            <a:avLst/>
          </a:prstGeom>
        </p:spPr>
      </p:pic>
      <p:pic>
        <p:nvPicPr>
          <p:cNvPr id="3110" name="Picture 38" descr="Snegi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948" y="966113"/>
            <a:ext cx="1529920" cy="164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7" name="Picture 15" descr="30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87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574" y="4508500"/>
            <a:ext cx="2050124" cy="1559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8" name="Picture 16" descr="30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898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427" y="4642145"/>
            <a:ext cx="1659930" cy="1655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6" name="Picture 24" descr="SNOWFLK4"/>
          <p:cNvPicPr>
            <a:picLocks noChangeAspect="1" noChangeArrowheads="1"/>
          </p:cNvPicPr>
          <p:nvPr/>
        </p:nvPicPr>
        <p:blipFill>
          <a:blip r:embed="rId9" cstate="print">
            <a:lum brigh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908050"/>
            <a:ext cx="3270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0" name="Picture 28" descr="SNOWFLK4"/>
          <p:cNvPicPr>
            <a:picLocks noChangeAspect="1" noChangeArrowheads="1"/>
          </p:cNvPicPr>
          <p:nvPr/>
        </p:nvPicPr>
        <p:blipFill>
          <a:blip r:embed="rId9" cstate="print">
            <a:lum brigh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540" y="2457660"/>
            <a:ext cx="32702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6" name="Picture 34" descr="SNOWFLK4"/>
          <p:cNvPicPr>
            <a:picLocks noChangeAspect="1" noChangeArrowheads="1"/>
          </p:cNvPicPr>
          <p:nvPr/>
        </p:nvPicPr>
        <p:blipFill>
          <a:blip r:embed="rId9" cstate="print">
            <a:lum brigh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560" y="4869200"/>
            <a:ext cx="549712" cy="72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09" name="WordArt 37" descr="oboi54"/>
          <p:cNvSpPr>
            <a:spLocks noChangeArrowheads="1" noChangeShapeType="1" noTextEdit="1"/>
          </p:cNvSpPr>
          <p:nvPr/>
        </p:nvSpPr>
        <p:spPr bwMode="auto">
          <a:xfrm>
            <a:off x="1141476" y="3026502"/>
            <a:ext cx="6710300" cy="53350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blipFill dpi="0" rotWithShape="1">
                  <a:blip r:embed="rId10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ЗИМУЮЩИЕ  ПТИЦЫ УРАЛА </a:t>
            </a:r>
            <a:endParaRPr lang="ru-RU" sz="3600" b="1" kern="10" dirty="0">
              <a:blipFill dpi="0" rotWithShape="1">
                <a:blip r:embed="rId10"/>
                <a:srcRect/>
                <a:stretch>
                  <a:fillRect/>
                </a:stretch>
              </a:blip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12" name="Picture 40" descr="vor1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899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955" y="1048195"/>
            <a:ext cx="1590742" cy="1612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" name="Picture 41" descr="SNOWFLK4"/>
          <p:cNvPicPr>
            <a:picLocks noChangeAspect="1" noChangeArrowheads="1"/>
          </p:cNvPicPr>
          <p:nvPr/>
        </p:nvPicPr>
        <p:blipFill>
          <a:blip r:embed="rId9" cstate="print">
            <a:lum brigh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562" y="908050"/>
            <a:ext cx="569104" cy="555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14" name="Picture 42" descr="SNOWFLK4"/>
          <p:cNvPicPr>
            <a:picLocks noChangeAspect="1" noChangeArrowheads="1"/>
          </p:cNvPicPr>
          <p:nvPr/>
        </p:nvPicPr>
        <p:blipFill>
          <a:blip r:embed="rId9" cstate="print">
            <a:lum brigh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879" y="4109007"/>
            <a:ext cx="434897" cy="399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15" name="Picture 43" descr="SNOWFLK4"/>
          <p:cNvPicPr>
            <a:picLocks noChangeAspect="1" noChangeArrowheads="1"/>
          </p:cNvPicPr>
          <p:nvPr/>
        </p:nvPicPr>
        <p:blipFill>
          <a:blip r:embed="rId9" cstate="print">
            <a:lum brigh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083" y="4519394"/>
            <a:ext cx="32702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 rot="10800000" flipV="1">
            <a:off x="2915816" y="3778974"/>
            <a:ext cx="5760640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2F5597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Подготовила</a:t>
            </a:r>
            <a:r>
              <a:rPr lang="ru-RU" sz="2000" b="1" dirty="0">
                <a:solidFill>
                  <a:srgbClr val="2F5597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000" b="1" dirty="0">
                <a:solidFill>
                  <a:srgbClr val="2F5597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учитель</a:t>
            </a:r>
            <a:r>
              <a:rPr lang="ru-RU" sz="2000" b="1" dirty="0">
                <a:solidFill>
                  <a:srgbClr val="2F5597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000" b="1" dirty="0">
                <a:solidFill>
                  <a:srgbClr val="2F5597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логопед</a:t>
            </a:r>
            <a:r>
              <a:rPr lang="ru-RU" sz="2000" b="1" dirty="0">
                <a:solidFill>
                  <a:srgbClr val="2F5597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2F5597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МДОБУ</a:t>
            </a:r>
            <a:r>
              <a:rPr lang="ru-RU" sz="2000" b="1" dirty="0">
                <a:solidFill>
                  <a:srgbClr val="2F5597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2F5597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детский</a:t>
            </a:r>
            <a:r>
              <a:rPr lang="ru-RU" sz="2000" b="1" dirty="0">
                <a:solidFill>
                  <a:srgbClr val="2F5597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2F5597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сад</a:t>
            </a:r>
            <a:r>
              <a:rPr lang="ru-RU" sz="2000" b="1" dirty="0">
                <a:solidFill>
                  <a:srgbClr val="2F5597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2F559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</a:t>
            </a:r>
            <a:r>
              <a:rPr lang="ru-RU" sz="2000" b="1" dirty="0">
                <a:solidFill>
                  <a:srgbClr val="2F5597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11 </a:t>
            </a:r>
            <a:r>
              <a:rPr lang="ru-RU" sz="2000" b="1" dirty="0">
                <a:solidFill>
                  <a:srgbClr val="2F5597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г</a:t>
            </a:r>
            <a:r>
              <a:rPr lang="ru-RU" sz="2000" b="1" dirty="0">
                <a:solidFill>
                  <a:srgbClr val="2F5597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b="1" dirty="0">
                <a:solidFill>
                  <a:srgbClr val="2F5597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Белорецк</a:t>
            </a:r>
            <a:r>
              <a:rPr lang="ru-RU" sz="2000" b="1" dirty="0">
                <a:solidFill>
                  <a:srgbClr val="2F5597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2F5597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Буракова</a:t>
            </a:r>
            <a:r>
              <a:rPr lang="ru-RU" sz="2000" b="1" dirty="0">
                <a:solidFill>
                  <a:srgbClr val="2F5597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2F5597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Т</a:t>
            </a:r>
            <a:r>
              <a:rPr lang="ru-RU" sz="2000" b="1" dirty="0">
                <a:solidFill>
                  <a:srgbClr val="2F5597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000" b="1" dirty="0">
                <a:solidFill>
                  <a:srgbClr val="2F5597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В</a:t>
            </a:r>
            <a:r>
              <a:rPr lang="ru-RU" sz="2000" b="1" dirty="0">
                <a:solidFill>
                  <a:srgbClr val="2F5597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30052" y="5712065"/>
            <a:ext cx="853119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2F559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2023г</a:t>
            </a:r>
            <a:r>
              <a:rPr lang="ru-RU" dirty="0">
                <a:solidFill>
                  <a:srgbClr val="2F559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41" descr="SNOWFLK4"/>
          <p:cNvPicPr>
            <a:picLocks noChangeAspect="1" noChangeArrowheads="1"/>
          </p:cNvPicPr>
          <p:nvPr/>
        </p:nvPicPr>
        <p:blipFill>
          <a:blip r:embed="rId9" cstate="print">
            <a:lum brigh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879" y="2284102"/>
            <a:ext cx="558966" cy="615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68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784976" cy="6624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122935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0616"/>
            <a:ext cx="8568952" cy="6570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304129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7" name="Picture 2" descr="http://photo.qip.ru/photo/nataly-a/336774/xlarge/648677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" t="2011" r="2707" b="5459"/>
          <a:stretch/>
        </p:blipFill>
        <p:spPr bwMode="auto">
          <a:xfrm>
            <a:off x="179512" y="116632"/>
            <a:ext cx="8784976" cy="66247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04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712968" cy="6552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645997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928992" cy="6624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460038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50" name="Picture 26" descr="зима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683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6" name="Picture 12" descr="воробе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8642350" cy="633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44" name="Line 20"/>
          <p:cNvSpPr>
            <a:spLocks noChangeShapeType="1"/>
          </p:cNvSpPr>
          <p:nvPr/>
        </p:nvSpPr>
        <p:spPr bwMode="auto">
          <a:xfrm>
            <a:off x="4717257" y="3851117"/>
            <a:ext cx="934864" cy="166611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245" name="Line 21"/>
          <p:cNvSpPr>
            <a:spLocks noChangeShapeType="1"/>
          </p:cNvSpPr>
          <p:nvPr/>
        </p:nvSpPr>
        <p:spPr bwMode="auto">
          <a:xfrm>
            <a:off x="6877050" y="4508500"/>
            <a:ext cx="431800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246" name="Line 22"/>
          <p:cNvSpPr>
            <a:spLocks noChangeShapeType="1"/>
          </p:cNvSpPr>
          <p:nvPr/>
        </p:nvSpPr>
        <p:spPr bwMode="auto">
          <a:xfrm>
            <a:off x="3563938" y="5229225"/>
            <a:ext cx="107950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247" name="Line 23"/>
          <p:cNvSpPr>
            <a:spLocks noChangeShapeType="1"/>
          </p:cNvSpPr>
          <p:nvPr/>
        </p:nvSpPr>
        <p:spPr bwMode="auto">
          <a:xfrm flipV="1">
            <a:off x="2843213" y="1052513"/>
            <a:ext cx="649287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249" name="Line 25"/>
          <p:cNvSpPr>
            <a:spLocks noChangeShapeType="1"/>
          </p:cNvSpPr>
          <p:nvPr/>
        </p:nvSpPr>
        <p:spPr bwMode="auto">
          <a:xfrm flipH="1" flipV="1">
            <a:off x="1258888" y="1196975"/>
            <a:ext cx="73025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254" name="Rectangle 3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altLang="ru-RU" sz="2800" dirty="0">
                <a:solidFill>
                  <a:srgbClr val="000099"/>
                </a:solidFill>
              </a:rPr>
              <a:t>КЛЮВ             ГОЛОВА        ШЕЯ</a:t>
            </a:r>
          </a:p>
        </p:txBody>
      </p:sp>
      <p:sp>
        <p:nvSpPr>
          <p:cNvPr id="52255" name="Rectangle 31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35975" cy="4924425"/>
          </a:xfrm>
        </p:spPr>
        <p:txBody>
          <a:bodyPr/>
          <a:lstStyle/>
          <a:p>
            <a:r>
              <a:rPr lang="ru-RU" altLang="ru-RU" dirty="0"/>
              <a:t>                                      </a:t>
            </a:r>
            <a:r>
              <a:rPr lang="ru-RU" altLang="ru-RU" dirty="0">
                <a:solidFill>
                  <a:srgbClr val="000099"/>
                </a:solidFill>
              </a:rPr>
              <a:t>ТУЛОВИЩЕ</a:t>
            </a:r>
          </a:p>
          <a:p>
            <a:endParaRPr lang="ru-RU" altLang="ru-RU" dirty="0">
              <a:solidFill>
                <a:srgbClr val="000099"/>
              </a:solidFill>
            </a:endParaRPr>
          </a:p>
          <a:p>
            <a:endParaRPr lang="ru-RU" altLang="ru-RU" dirty="0">
              <a:solidFill>
                <a:srgbClr val="000099"/>
              </a:solidFill>
            </a:endParaRPr>
          </a:p>
          <a:p>
            <a:endParaRPr lang="ru-RU" altLang="ru-RU" dirty="0">
              <a:solidFill>
                <a:srgbClr val="000099"/>
              </a:solidFill>
            </a:endParaRPr>
          </a:p>
          <a:p>
            <a:endParaRPr lang="ru-RU" altLang="ru-RU" dirty="0">
              <a:solidFill>
                <a:srgbClr val="000099"/>
              </a:solidFill>
            </a:endParaRPr>
          </a:p>
          <a:p>
            <a:endParaRPr lang="ru-RU" altLang="ru-RU" dirty="0">
              <a:solidFill>
                <a:srgbClr val="000099"/>
              </a:solidFill>
            </a:endParaRPr>
          </a:p>
          <a:p>
            <a:pPr>
              <a:buFontTx/>
              <a:buNone/>
            </a:pPr>
            <a:r>
              <a:rPr lang="ru-RU" altLang="ru-RU" dirty="0">
                <a:solidFill>
                  <a:srgbClr val="000099"/>
                </a:solidFill>
              </a:rPr>
              <a:t>                                      </a:t>
            </a:r>
            <a:r>
              <a:rPr lang="ru-RU" altLang="ru-RU" dirty="0" smtClean="0">
                <a:solidFill>
                  <a:srgbClr val="000099"/>
                </a:solidFill>
              </a:rPr>
              <a:t>КРЫЛЬЯ</a:t>
            </a:r>
            <a:endParaRPr lang="ru-RU" altLang="ru-RU" dirty="0">
              <a:solidFill>
                <a:srgbClr val="CC3300"/>
              </a:solidFill>
            </a:endParaRPr>
          </a:p>
          <a:p>
            <a:pPr>
              <a:buFontTx/>
              <a:buNone/>
            </a:pPr>
            <a:r>
              <a:rPr lang="ru-RU" altLang="ru-RU" dirty="0">
                <a:solidFill>
                  <a:srgbClr val="000099"/>
                </a:solidFill>
              </a:rPr>
              <a:t>                                 </a:t>
            </a:r>
            <a:r>
              <a:rPr lang="ru-RU" altLang="ru-RU" dirty="0" smtClean="0">
                <a:solidFill>
                  <a:srgbClr val="000099"/>
                </a:solidFill>
              </a:rPr>
              <a:t>ЛАПКИ             </a:t>
            </a:r>
            <a:r>
              <a:rPr lang="ru-RU" altLang="ru-RU" dirty="0">
                <a:solidFill>
                  <a:srgbClr val="000099"/>
                </a:solidFill>
              </a:rPr>
              <a:t>ХВОСТ        </a:t>
            </a:r>
          </a:p>
        </p:txBody>
      </p:sp>
      <p:sp>
        <p:nvSpPr>
          <p:cNvPr id="52256" name="Line 32"/>
          <p:cNvSpPr>
            <a:spLocks noChangeShapeType="1"/>
          </p:cNvSpPr>
          <p:nvPr/>
        </p:nvSpPr>
        <p:spPr bwMode="auto">
          <a:xfrm>
            <a:off x="3779838" y="17732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257" name="Line 33"/>
          <p:cNvSpPr>
            <a:spLocks noChangeShapeType="1"/>
          </p:cNvSpPr>
          <p:nvPr/>
        </p:nvSpPr>
        <p:spPr bwMode="auto">
          <a:xfrm flipV="1">
            <a:off x="3851275" y="1125538"/>
            <a:ext cx="1081088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258" name="Line 34"/>
          <p:cNvSpPr>
            <a:spLocks noChangeShapeType="1"/>
          </p:cNvSpPr>
          <p:nvPr/>
        </p:nvSpPr>
        <p:spPr bwMode="auto">
          <a:xfrm>
            <a:off x="5148263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261" name="Line 37"/>
          <p:cNvSpPr>
            <a:spLocks noChangeShapeType="1"/>
          </p:cNvSpPr>
          <p:nvPr/>
        </p:nvSpPr>
        <p:spPr bwMode="auto">
          <a:xfrm flipV="1">
            <a:off x="5148263" y="2133600"/>
            <a:ext cx="863600" cy="574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4747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8568952" cy="6552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91002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504056"/>
          </a:xfrm>
        </p:spPr>
        <p:txBody>
          <a:bodyPr>
            <a:noAutofit/>
          </a:bodyPr>
          <a:lstStyle/>
          <a:p>
            <a:r>
              <a:rPr lang="ru-RU" sz="48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«Назови ласково». </a:t>
            </a:r>
            <a:r>
              <a:rPr lang="ru-RU" sz="4800" b="1" dirty="0">
                <a:solidFill>
                  <a:srgbClr val="FF0000"/>
                </a:solidFill>
              </a:rPr>
              <a:t/>
            </a:r>
            <a:br>
              <a:rPr lang="ru-RU" sz="4800" b="1" dirty="0">
                <a:solidFill>
                  <a:srgbClr val="FF0000"/>
                </a:solidFill>
              </a:rPr>
            </a:b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9" y="1556793"/>
            <a:ext cx="8100392" cy="4104456"/>
          </a:xfrm>
        </p:spPr>
        <p:txBody>
          <a:bodyPr numCol="2">
            <a:noAutofit/>
          </a:bodyPr>
          <a:lstStyle/>
          <a:p>
            <a:pPr marL="0" indent="0">
              <a:buNone/>
            </a:pPr>
            <a:r>
              <a:rPr lang="ru-RU" sz="3600" b="1" dirty="0" smtClean="0"/>
              <a:t>перо </a:t>
            </a:r>
            <a:r>
              <a:rPr lang="ru-RU" sz="3600" b="1" dirty="0"/>
              <a:t>–перышко</a:t>
            </a:r>
          </a:p>
          <a:p>
            <a:pPr marL="0" indent="0">
              <a:buNone/>
            </a:pPr>
            <a:r>
              <a:rPr lang="ru-RU" sz="3600" b="1" dirty="0"/>
              <a:t>спина –спинка</a:t>
            </a:r>
          </a:p>
          <a:p>
            <a:pPr marL="0" indent="0">
              <a:buNone/>
            </a:pPr>
            <a:r>
              <a:rPr lang="ru-RU" sz="3600" b="1" dirty="0" smtClean="0"/>
              <a:t>крыло </a:t>
            </a:r>
            <a:r>
              <a:rPr lang="ru-RU" sz="3600" b="1" dirty="0"/>
              <a:t>–</a:t>
            </a:r>
            <a:r>
              <a:rPr lang="ru-RU" sz="3600" b="1" dirty="0" smtClean="0"/>
              <a:t>крылышко</a:t>
            </a:r>
            <a:endParaRPr lang="ru-RU" sz="3600" b="1" dirty="0"/>
          </a:p>
          <a:p>
            <a:pPr marL="0" indent="0">
              <a:buNone/>
            </a:pPr>
            <a:r>
              <a:rPr lang="ru-RU" sz="3600" b="1" dirty="0"/>
              <a:t>шея –шейка</a:t>
            </a:r>
          </a:p>
          <a:p>
            <a:pPr marL="0" indent="0">
              <a:buNone/>
            </a:pPr>
            <a:r>
              <a:rPr lang="ru-RU" sz="3600" b="1" dirty="0"/>
              <a:t>грудь –грудка</a:t>
            </a:r>
          </a:p>
          <a:p>
            <a:pPr marL="0" indent="0">
              <a:buNone/>
            </a:pPr>
            <a:r>
              <a:rPr lang="ru-RU" sz="3600" b="1" dirty="0"/>
              <a:t>глаза –</a:t>
            </a:r>
            <a:r>
              <a:rPr lang="ru-RU" sz="3600" b="1" dirty="0" smtClean="0"/>
              <a:t>глазки</a:t>
            </a:r>
          </a:p>
          <a:p>
            <a:pPr marL="0" indent="0">
              <a:buNone/>
            </a:pPr>
            <a:r>
              <a:rPr lang="ru-RU" sz="3600" b="1" dirty="0" smtClean="0"/>
              <a:t>когти </a:t>
            </a:r>
            <a:r>
              <a:rPr lang="ru-RU" sz="3600" b="1" dirty="0"/>
              <a:t>–коготки</a:t>
            </a:r>
          </a:p>
          <a:p>
            <a:pPr marL="0" indent="0">
              <a:buNone/>
            </a:pPr>
            <a:r>
              <a:rPr lang="ru-RU" sz="3600" b="1" dirty="0" smtClean="0"/>
              <a:t>хвост </a:t>
            </a:r>
            <a:r>
              <a:rPr lang="ru-RU" sz="3600" b="1" dirty="0"/>
              <a:t>–хвостик</a:t>
            </a:r>
          </a:p>
          <a:p>
            <a:pPr marL="0" indent="0">
              <a:buNone/>
            </a:pPr>
            <a:r>
              <a:rPr lang="ru-RU" sz="3600" b="1" dirty="0"/>
              <a:t>пух –пушок</a:t>
            </a:r>
          </a:p>
          <a:p>
            <a:pPr marL="0" indent="0">
              <a:buNone/>
            </a:pPr>
            <a:r>
              <a:rPr lang="ru-RU" sz="3600" b="1" dirty="0"/>
              <a:t>голова –головка</a:t>
            </a:r>
          </a:p>
          <a:p>
            <a:pPr marL="0" indent="0">
              <a:buNone/>
            </a:pPr>
            <a:r>
              <a:rPr lang="ru-RU" sz="3600" b="1" dirty="0"/>
              <a:t>лапы –</a:t>
            </a:r>
            <a:r>
              <a:rPr lang="ru-RU" sz="3600" b="1" dirty="0" smtClean="0"/>
              <a:t>лапки</a:t>
            </a:r>
          </a:p>
          <a:p>
            <a:pPr marL="0" indent="0">
              <a:buNone/>
            </a:pPr>
            <a:r>
              <a:rPr lang="ru-RU" sz="3600" b="1" dirty="0" smtClean="0"/>
              <a:t>птица - птичка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7034650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4" y="0"/>
            <a:ext cx="9143999" cy="6858000"/>
          </a:xfrm>
          <a:prstGeom prst="rect">
            <a:avLst/>
          </a:prstGeom>
        </p:spPr>
      </p:pic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2555776" y="484016"/>
            <a:ext cx="631835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Кто лишний?</a:t>
            </a:r>
            <a:endParaRPr lang="ru-RU" altLang="ru-RU" sz="40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24591" name="Oval 15"/>
          <p:cNvSpPr>
            <a:spLocks noChangeArrowheads="1"/>
          </p:cNvSpPr>
          <p:nvPr/>
        </p:nvSpPr>
        <p:spPr bwMode="auto">
          <a:xfrm>
            <a:off x="2700338" y="2997200"/>
            <a:ext cx="3671887" cy="3313113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4590" name="AutoShape 14"/>
          <p:cNvSpPr>
            <a:spLocks noChangeArrowheads="1"/>
          </p:cNvSpPr>
          <p:nvPr/>
        </p:nvSpPr>
        <p:spPr bwMode="auto">
          <a:xfrm>
            <a:off x="5405848" y="6087597"/>
            <a:ext cx="3240088" cy="503237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 w="9525">
            <a:solidFill>
              <a:srgbClr val="9999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dirty="0" smtClean="0"/>
              <a:t>ПЕРЕЛЕТНАЯ ПТИЦА</a:t>
            </a:r>
            <a:endParaRPr lang="ru-RU" altLang="ru-RU" dirty="0"/>
          </a:p>
        </p:txBody>
      </p:sp>
      <p:pic>
        <p:nvPicPr>
          <p:cNvPr id="24592" name="Picture 16" descr="vorobej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51" y="1480345"/>
            <a:ext cx="2881312" cy="1576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93" name="Picture 17" descr="30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309">
            <a:off x="5223243" y="847639"/>
            <a:ext cx="3314700" cy="248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4" name="Picture 18" descr="SNOWFLK4"/>
          <p:cNvPicPr>
            <a:picLocks noChangeAspect="1" noChangeArrowheads="1"/>
          </p:cNvPicPr>
          <p:nvPr/>
        </p:nvPicPr>
        <p:blipFill>
          <a:blip r:embed="rId5" cstate="print">
            <a:lum brigh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620713"/>
            <a:ext cx="32702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5" name="Picture 19" descr="SNOWFLK4"/>
          <p:cNvPicPr>
            <a:picLocks noChangeAspect="1" noChangeArrowheads="1"/>
          </p:cNvPicPr>
          <p:nvPr/>
        </p:nvPicPr>
        <p:blipFill>
          <a:blip r:embed="rId5" cstate="print">
            <a:lum brigh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276475"/>
            <a:ext cx="3270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6" name="Picture 20" descr="SNOWFLK4"/>
          <p:cNvPicPr>
            <a:picLocks noChangeAspect="1" noChangeArrowheads="1"/>
          </p:cNvPicPr>
          <p:nvPr/>
        </p:nvPicPr>
        <p:blipFill>
          <a:blip r:embed="rId5" cstate="print">
            <a:lum brigh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4365625"/>
            <a:ext cx="3270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7" name="Picture 21" descr="SNOWFLK4"/>
          <p:cNvPicPr>
            <a:picLocks noChangeAspect="1" noChangeArrowheads="1"/>
          </p:cNvPicPr>
          <p:nvPr/>
        </p:nvPicPr>
        <p:blipFill>
          <a:blip r:embed="rId5" cstate="print">
            <a:lum brigh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5229225"/>
            <a:ext cx="3270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8" name="Picture 22" descr="SNOWFLK4"/>
          <p:cNvPicPr>
            <a:picLocks noChangeAspect="1" noChangeArrowheads="1"/>
          </p:cNvPicPr>
          <p:nvPr/>
        </p:nvPicPr>
        <p:blipFill>
          <a:blip r:embed="rId5" cstate="print">
            <a:lum brigh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484313"/>
            <a:ext cx="32702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736" y="3351386"/>
            <a:ext cx="2388840" cy="238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890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1" grpId="0" animBg="1" autoUpdateAnimBg="0"/>
      <p:bldP spid="24590" grpId="0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5" name="Picture 6" descr="http://900igr.net/up/datas/86193/0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82" y="176585"/>
            <a:ext cx="8472382" cy="64207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29134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917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Упражнение </a:t>
            </a:r>
            <a:r>
              <a:rPr lang="ru-RU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«Загадка»</a:t>
            </a:r>
            <a:r>
              <a:rPr lang="ru-RU" dirty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endParaRPr lang="ru-RU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01356"/>
            <a:ext cx="2242592" cy="70756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43000" y="2001356"/>
            <a:ext cx="2608990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Чернокрылый,</a:t>
            </a:r>
            <a:br>
              <a:rPr lang="ru-RU" dirty="0" smtClean="0"/>
            </a:br>
            <a:r>
              <a:rPr lang="ru-RU" dirty="0" smtClean="0"/>
              <a:t>Красногрудый,</a:t>
            </a:r>
            <a:br>
              <a:rPr lang="ru-RU" dirty="0" smtClean="0"/>
            </a:br>
            <a:r>
              <a:rPr lang="ru-RU" dirty="0" smtClean="0"/>
              <a:t>И зимой найдет приют:</a:t>
            </a:r>
            <a:br>
              <a:rPr lang="ru-RU" dirty="0" smtClean="0"/>
            </a:br>
            <a:r>
              <a:rPr lang="ru-RU" dirty="0" smtClean="0"/>
              <a:t>Не боится он простуды</a:t>
            </a:r>
            <a:br>
              <a:rPr lang="ru-RU" dirty="0" smtClean="0"/>
            </a:br>
            <a:r>
              <a:rPr lang="ru-RU" dirty="0" smtClean="0"/>
              <a:t>- С первым снегом</a:t>
            </a:r>
            <a:br>
              <a:rPr lang="ru-RU" dirty="0" smtClean="0"/>
            </a:br>
            <a:r>
              <a:rPr lang="ru-RU" dirty="0" smtClean="0"/>
              <a:t>Тут как тут! </a:t>
            </a:r>
            <a:r>
              <a:rPr lang="ru-RU" b="1" dirty="0" smtClean="0"/>
              <a:t>(С</a:t>
            </a:r>
            <a:r>
              <a:rPr lang="ru-RU" b="1" i="1" dirty="0" smtClean="0"/>
              <a:t>негирь).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9" t="4660" r="4000" b="4026"/>
          <a:stretch/>
        </p:blipFill>
        <p:spPr>
          <a:xfrm>
            <a:off x="916337" y="1910782"/>
            <a:ext cx="3406892" cy="24448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4918044" y="2001356"/>
            <a:ext cx="2816454" cy="203132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Эта птица всем знакома - </a:t>
            </a:r>
            <a:br>
              <a:rPr lang="ru-RU" dirty="0" smtClean="0"/>
            </a:br>
            <a:r>
              <a:rPr lang="ru-RU" dirty="0" smtClean="0"/>
              <a:t>Важно ходит возле дома </a:t>
            </a:r>
            <a:br>
              <a:rPr lang="ru-RU" dirty="0" smtClean="0"/>
            </a:br>
            <a:r>
              <a:rPr lang="ru-RU" dirty="0" smtClean="0"/>
              <a:t>Кар-Кар-Кар вдруг закричит, </a:t>
            </a:r>
            <a:br>
              <a:rPr lang="ru-RU" dirty="0" smtClean="0"/>
            </a:br>
            <a:r>
              <a:rPr lang="ru-RU" dirty="0" smtClean="0"/>
              <a:t>И спокойно улетит. </a:t>
            </a:r>
            <a:br>
              <a:rPr lang="ru-RU" dirty="0" smtClean="0"/>
            </a:br>
            <a:r>
              <a:rPr lang="ru-RU" dirty="0" smtClean="0"/>
              <a:t>Очень хитрая персона, </a:t>
            </a:r>
            <a:br>
              <a:rPr lang="ru-RU" dirty="0" smtClean="0"/>
            </a:br>
            <a:r>
              <a:rPr lang="ru-RU" dirty="0" smtClean="0"/>
              <a:t>А зовут её </a:t>
            </a:r>
            <a:r>
              <a:rPr lang="ru-RU" b="1" dirty="0" smtClean="0"/>
              <a:t>(Ворона). 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6" t="3067" r="8034" b="7035"/>
          <a:stretch/>
        </p:blipFill>
        <p:spPr>
          <a:xfrm>
            <a:off x="4905677" y="1914055"/>
            <a:ext cx="3197416" cy="24448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3400235" y="4543349"/>
            <a:ext cx="286206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</a:p>
        </p:txBody>
      </p:sp>
      <p:sp>
        <p:nvSpPr>
          <p:cNvPr id="18" name="Прямоугольник 17"/>
          <p:cNvSpPr/>
          <p:nvPr/>
        </p:nvSpPr>
        <p:spPr>
          <a:xfrm flipH="1">
            <a:off x="6082941" y="3865900"/>
            <a:ext cx="179358" cy="11157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10231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1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775" y="633917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27889" y="1749696"/>
            <a:ext cx="3948568" cy="3223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ru-RU" sz="2400" dirty="0" smtClean="0">
                <a:latin typeface="Arial Narrow" panose="020B0606020202030204" pitchFamily="34" charset="0"/>
              </a:rPr>
              <a:t>Мы </a:t>
            </a:r>
            <a:r>
              <a:rPr lang="ru-RU" sz="2400" dirty="0">
                <a:latin typeface="Arial Narrow" panose="020B0606020202030204" pitchFamily="34" charset="0"/>
              </a:rPr>
              <a:t>повесили кормушки,</a:t>
            </a:r>
            <a:endParaRPr lang="ru-RU" sz="2800" dirty="0">
              <a:latin typeface="Arial Narrow" panose="020B0606020202030204" pitchFamily="34" charset="0"/>
            </a:endParaRPr>
          </a:p>
          <a:p>
            <a:pPr>
              <a:lnSpc>
                <a:spcPct val="107000"/>
              </a:lnSpc>
            </a:pPr>
            <a:r>
              <a:rPr lang="ru-RU" sz="2400" dirty="0">
                <a:latin typeface="Arial Narrow" panose="020B0606020202030204" pitchFamily="34" charset="0"/>
              </a:rPr>
              <a:t>В них насыпали зерно.</a:t>
            </a:r>
            <a:endParaRPr lang="ru-RU" sz="2800" dirty="0">
              <a:latin typeface="Arial Narrow" panose="020B0606020202030204" pitchFamily="34" charset="0"/>
            </a:endParaRPr>
          </a:p>
          <a:p>
            <a:pPr>
              <a:lnSpc>
                <a:spcPct val="107000"/>
              </a:lnSpc>
            </a:pPr>
            <a:r>
              <a:rPr lang="ru-RU" sz="2400" dirty="0">
                <a:latin typeface="Arial Narrow" panose="020B0606020202030204" pitchFamily="34" charset="0"/>
              </a:rPr>
              <a:t>Для голодных птиц зимою</a:t>
            </a:r>
            <a:endParaRPr lang="ru-RU" sz="2800" dirty="0">
              <a:latin typeface="Arial Narrow" panose="020B0606020202030204" pitchFamily="34" charset="0"/>
            </a:endParaRPr>
          </a:p>
          <a:p>
            <a:pPr>
              <a:lnSpc>
                <a:spcPct val="107000"/>
              </a:lnSpc>
            </a:pPr>
            <a:r>
              <a:rPr lang="ru-RU" sz="2400" dirty="0">
                <a:latin typeface="Arial Narrow" panose="020B0606020202030204" pitchFamily="34" charset="0"/>
              </a:rPr>
              <a:t>Очень вкусное оно.</a:t>
            </a:r>
            <a:endParaRPr lang="ru-RU" sz="2800" dirty="0">
              <a:latin typeface="Arial Narrow" panose="020B0606020202030204" pitchFamily="34" charset="0"/>
            </a:endParaRPr>
          </a:p>
          <a:p>
            <a:pPr>
              <a:lnSpc>
                <a:spcPct val="107000"/>
              </a:lnSpc>
            </a:pPr>
            <a:r>
              <a:rPr lang="ru-RU" sz="2400" dirty="0">
                <a:latin typeface="Arial Narrow" panose="020B0606020202030204" pitchFamily="34" charset="0"/>
              </a:rPr>
              <a:t>Прилетайте к нам, синицы,</a:t>
            </a:r>
            <a:endParaRPr lang="ru-RU" sz="2800" dirty="0">
              <a:latin typeface="Arial Narrow" panose="020B0606020202030204" pitchFamily="34" charset="0"/>
            </a:endParaRPr>
          </a:p>
          <a:p>
            <a:pPr>
              <a:lnSpc>
                <a:spcPct val="107000"/>
              </a:lnSpc>
            </a:pPr>
            <a:r>
              <a:rPr lang="ru-RU" sz="2400" dirty="0">
                <a:latin typeface="Arial Narrow" panose="020B0606020202030204" pitchFamily="34" charset="0"/>
              </a:rPr>
              <a:t>Голубь, дятел, воробей!</a:t>
            </a:r>
            <a:endParaRPr lang="ru-RU" sz="2800" dirty="0">
              <a:latin typeface="Arial Narrow" panose="020B0606020202030204" pitchFamily="34" charset="0"/>
            </a:endParaRPr>
          </a:p>
          <a:p>
            <a:pPr>
              <a:lnSpc>
                <a:spcPct val="107000"/>
              </a:lnSpc>
            </a:pPr>
            <a:r>
              <a:rPr lang="ru-RU" sz="2400" dirty="0">
                <a:latin typeface="Arial Narrow" panose="020B0606020202030204" pitchFamily="34" charset="0"/>
              </a:rPr>
              <a:t>И, конечно, ждем мы в гости</a:t>
            </a:r>
            <a:endParaRPr lang="ru-RU" sz="2800" dirty="0">
              <a:latin typeface="Arial Narrow" panose="020B0606020202030204" pitchFamily="34" charset="0"/>
            </a:endParaRPr>
          </a:p>
          <a:p>
            <a:pPr>
              <a:lnSpc>
                <a:spcPct val="107000"/>
              </a:lnSpc>
            </a:pPr>
            <a:r>
              <a:rPr lang="ru-RU" sz="2400" dirty="0">
                <a:latin typeface="Arial Narrow" panose="020B0606020202030204" pitchFamily="34" charset="0"/>
              </a:rPr>
              <a:t>Красногрудых снегирей.</a:t>
            </a:r>
            <a:endParaRPr lang="ru-RU" sz="28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87937" y="1484784"/>
            <a:ext cx="3863619" cy="33586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8807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31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87063"/>
            <a:ext cx="8460432" cy="46973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36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Сделай </a:t>
            </a:r>
            <a:r>
              <a:rPr lang="ru-RU" sz="3200" b="1" i="1" dirty="0">
                <a:solidFill>
                  <a:srgbClr val="FF0000"/>
                </a:solidFill>
                <a:latin typeface="Monotype Corsiva" panose="03010101010201010101" pitchFamily="66" charset="0"/>
              </a:rPr>
              <a:t>кормушку и помоги птицам выжить! </a:t>
            </a:r>
            <a:br>
              <a:rPr lang="ru-RU" sz="3200" b="1" i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endParaRPr lang="ru-RU" sz="3200" i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905516"/>
            <a:ext cx="2736304" cy="24862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618352"/>
            <a:ext cx="7344815" cy="1386404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2600" dirty="0">
                <a:latin typeface="Arial Narrow" panose="020B0606020202030204" pitchFamily="34" charset="0"/>
              </a:rPr>
              <a:t>Зима – очень тяжелое время года для птиц. Холодно и голодно им. Из-за холода птицы теряют много тепла. Как же им согреться? Для того чтобы согреться птицам необходимо много есть, и еды им нужно зимой намного больше чем летом</a:t>
            </a:r>
            <a:r>
              <a:rPr lang="ru-RU" sz="2600" dirty="0" smtClean="0">
                <a:latin typeface="Arial Narrow" panose="020B0606020202030204" pitchFamily="34" charset="0"/>
              </a:rPr>
              <a:t>.</a:t>
            </a:r>
            <a:r>
              <a:rPr lang="ru-RU" sz="2600" dirty="0"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Arial Narrow" panose="020B0606020202030204" pitchFamily="34" charset="0"/>
                <a:cs typeface="Times New Roman" pitchFamily="18" charset="0"/>
              </a:rPr>
              <a:t>У кого есть кормушка -не </a:t>
            </a:r>
            <a:r>
              <a:rPr lang="ru-RU" sz="2600" dirty="0">
                <a:latin typeface="Arial Narrow" panose="020B0606020202030204" pitchFamily="34" charset="0"/>
                <a:cs typeface="Times New Roman" pitchFamily="18" charset="0"/>
              </a:rPr>
              <a:t>забывайте подсыпать корм. </a:t>
            </a:r>
            <a:endParaRPr lang="ru-RU" sz="2600" dirty="0">
              <a:latin typeface="Arial Narrow" panose="020B0606020202030204" pitchFamily="34" charset="0"/>
            </a:endParaRPr>
          </a:p>
          <a:p>
            <a:endParaRPr lang="ru-RU" sz="2400" dirty="0"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4142" y="260648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pic>
        <p:nvPicPr>
          <p:cNvPr id="6" name="Picture 2" descr="http://www.playing-field.ru/img/2015/051922/320575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4" r="7132" b="5983"/>
          <a:stretch/>
        </p:blipFill>
        <p:spPr bwMode="auto">
          <a:xfrm>
            <a:off x="2952755" y="2905515"/>
            <a:ext cx="2771373" cy="249255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983" y="2905515"/>
            <a:ext cx="2523963" cy="25056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01269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Объект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226"/>
            <a:ext cx="9144000" cy="6894225"/>
          </a:xfrm>
          <a:prstGeom prst="rect">
            <a:avLst/>
          </a:prstGeom>
        </p:spPr>
      </p:pic>
      <p:pic>
        <p:nvPicPr>
          <p:cNvPr id="9240" name="Picture 2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06" y="55850"/>
            <a:ext cx="3743325" cy="333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 descr="30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63" y="560459"/>
            <a:ext cx="1657350" cy="129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 descr="30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5532">
            <a:off x="1441161" y="3764683"/>
            <a:ext cx="1585912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9" descr="30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5532">
            <a:off x="2987675" y="5373688"/>
            <a:ext cx="1655763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10" descr="301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0544" y="1335144"/>
            <a:ext cx="157480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9" name="Picture 13" descr="301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66213">
            <a:off x="3401379" y="4146550"/>
            <a:ext cx="157480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0" name="Picture 14" descr="30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837" y="5245245"/>
            <a:ext cx="1439862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1" name="Text Box 25"/>
          <p:cNvSpPr txBox="1">
            <a:spLocks noChangeArrowheads="1"/>
          </p:cNvSpPr>
          <p:nvPr/>
        </p:nvSpPr>
        <p:spPr bwMode="auto">
          <a:xfrm>
            <a:off x="2664619" y="1612133"/>
            <a:ext cx="583247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endParaRPr lang="ru-RU" altLang="ru-RU" sz="40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9244" name="Picture 28" descr="ptah9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942" y="3363817"/>
            <a:ext cx="3673475" cy="2408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46" name="Oval 30"/>
          <p:cNvSpPr>
            <a:spLocks noChangeArrowheads="1"/>
          </p:cNvSpPr>
          <p:nvPr/>
        </p:nvSpPr>
        <p:spPr bwMode="auto">
          <a:xfrm>
            <a:off x="2339975" y="5445125"/>
            <a:ext cx="71438" cy="142875"/>
          </a:xfrm>
          <a:prstGeom prst="ellipse">
            <a:avLst/>
          </a:prstGeom>
          <a:solidFill>
            <a:srgbClr val="990000"/>
          </a:solidFill>
          <a:ln w="952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47" name="Oval 31"/>
          <p:cNvSpPr>
            <a:spLocks noChangeArrowheads="1"/>
          </p:cNvSpPr>
          <p:nvPr/>
        </p:nvSpPr>
        <p:spPr bwMode="auto">
          <a:xfrm>
            <a:off x="2987675" y="6092825"/>
            <a:ext cx="71438" cy="142875"/>
          </a:xfrm>
          <a:prstGeom prst="ellipse">
            <a:avLst/>
          </a:prstGeom>
          <a:solidFill>
            <a:srgbClr val="990000"/>
          </a:solidFill>
          <a:ln w="952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48" name="Oval 32"/>
          <p:cNvSpPr>
            <a:spLocks noChangeArrowheads="1"/>
          </p:cNvSpPr>
          <p:nvPr/>
        </p:nvSpPr>
        <p:spPr bwMode="auto">
          <a:xfrm>
            <a:off x="2987675" y="5157788"/>
            <a:ext cx="71438" cy="142875"/>
          </a:xfrm>
          <a:prstGeom prst="ellipse">
            <a:avLst/>
          </a:prstGeom>
          <a:solidFill>
            <a:srgbClr val="990000"/>
          </a:solidFill>
          <a:ln w="952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49" name="Oval 33"/>
          <p:cNvSpPr>
            <a:spLocks noChangeArrowheads="1"/>
          </p:cNvSpPr>
          <p:nvPr/>
        </p:nvSpPr>
        <p:spPr bwMode="auto">
          <a:xfrm>
            <a:off x="2555875" y="5157788"/>
            <a:ext cx="71438" cy="142875"/>
          </a:xfrm>
          <a:prstGeom prst="ellipse">
            <a:avLst/>
          </a:prstGeom>
          <a:solidFill>
            <a:srgbClr val="990000"/>
          </a:solidFill>
          <a:ln w="952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50" name="Oval 34"/>
          <p:cNvSpPr>
            <a:spLocks noChangeArrowheads="1"/>
          </p:cNvSpPr>
          <p:nvPr/>
        </p:nvSpPr>
        <p:spPr bwMode="auto">
          <a:xfrm>
            <a:off x="2628900" y="5373688"/>
            <a:ext cx="71438" cy="142875"/>
          </a:xfrm>
          <a:prstGeom prst="ellipse">
            <a:avLst/>
          </a:prstGeom>
          <a:solidFill>
            <a:srgbClr val="990000"/>
          </a:solidFill>
          <a:ln w="952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51" name="Oval 35"/>
          <p:cNvSpPr>
            <a:spLocks noChangeArrowheads="1"/>
          </p:cNvSpPr>
          <p:nvPr/>
        </p:nvSpPr>
        <p:spPr bwMode="auto">
          <a:xfrm>
            <a:off x="3132138" y="5373688"/>
            <a:ext cx="71437" cy="142875"/>
          </a:xfrm>
          <a:prstGeom prst="ellipse">
            <a:avLst/>
          </a:prstGeom>
          <a:solidFill>
            <a:srgbClr val="990000"/>
          </a:solidFill>
          <a:ln w="952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52" name="Oval 36"/>
          <p:cNvSpPr>
            <a:spLocks noChangeArrowheads="1"/>
          </p:cNvSpPr>
          <p:nvPr/>
        </p:nvSpPr>
        <p:spPr bwMode="auto">
          <a:xfrm>
            <a:off x="2700338" y="5084763"/>
            <a:ext cx="71437" cy="142875"/>
          </a:xfrm>
          <a:prstGeom prst="ellipse">
            <a:avLst/>
          </a:prstGeom>
          <a:solidFill>
            <a:srgbClr val="990000"/>
          </a:solidFill>
          <a:ln w="952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53" name="Oval 37"/>
          <p:cNvSpPr>
            <a:spLocks noChangeArrowheads="1"/>
          </p:cNvSpPr>
          <p:nvPr/>
        </p:nvSpPr>
        <p:spPr bwMode="auto">
          <a:xfrm>
            <a:off x="2195513" y="4868863"/>
            <a:ext cx="71437" cy="142875"/>
          </a:xfrm>
          <a:prstGeom prst="ellipse">
            <a:avLst/>
          </a:prstGeom>
          <a:solidFill>
            <a:srgbClr val="990000"/>
          </a:solidFill>
          <a:ln w="952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54" name="Oval 38"/>
          <p:cNvSpPr>
            <a:spLocks noChangeArrowheads="1"/>
          </p:cNvSpPr>
          <p:nvPr/>
        </p:nvSpPr>
        <p:spPr bwMode="auto">
          <a:xfrm>
            <a:off x="2051050" y="5300663"/>
            <a:ext cx="71438" cy="142875"/>
          </a:xfrm>
          <a:prstGeom prst="ellipse">
            <a:avLst/>
          </a:prstGeom>
          <a:solidFill>
            <a:srgbClr val="990000"/>
          </a:solidFill>
          <a:ln w="952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55" name="Oval 39"/>
          <p:cNvSpPr>
            <a:spLocks noChangeArrowheads="1"/>
          </p:cNvSpPr>
          <p:nvPr/>
        </p:nvSpPr>
        <p:spPr bwMode="auto">
          <a:xfrm>
            <a:off x="3276600" y="5157788"/>
            <a:ext cx="71438" cy="142875"/>
          </a:xfrm>
          <a:prstGeom prst="ellipse">
            <a:avLst/>
          </a:prstGeom>
          <a:solidFill>
            <a:srgbClr val="990000"/>
          </a:solidFill>
          <a:ln w="952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56" name="Oval 40"/>
          <p:cNvSpPr>
            <a:spLocks noChangeArrowheads="1"/>
          </p:cNvSpPr>
          <p:nvPr/>
        </p:nvSpPr>
        <p:spPr bwMode="auto">
          <a:xfrm>
            <a:off x="3636963" y="5300663"/>
            <a:ext cx="71437" cy="142875"/>
          </a:xfrm>
          <a:prstGeom prst="ellipse">
            <a:avLst/>
          </a:prstGeom>
          <a:solidFill>
            <a:srgbClr val="990000"/>
          </a:solidFill>
          <a:ln w="952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2" name="В мире животных - (мелодия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609643" y="5516562"/>
            <a:ext cx="609600" cy="609600"/>
          </a:xfrm>
          <a:prstGeom prst="rect">
            <a:avLst/>
          </a:prstGeom>
        </p:spPr>
      </p:pic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1115617" y="2551748"/>
            <a:ext cx="7456668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6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Спасибо за внимание!</a:t>
            </a:r>
          </a:p>
          <a:p>
            <a:pPr algn="ctr">
              <a:spcBef>
                <a:spcPct val="50000"/>
              </a:spcBef>
            </a:pPr>
            <a:r>
              <a:rPr lang="uk-UA" altLang="ru-RU" sz="2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endParaRPr lang="ru-RU" altLang="ru-RU" sz="20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680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3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619" y="56042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Упражнение </a:t>
            </a:r>
            <a:r>
              <a:rPr lang="ru-RU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«Загадка»</a:t>
            </a:r>
            <a:r>
              <a:rPr lang="ru-RU" dirty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endParaRPr lang="ru-RU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34908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49815" y="1693512"/>
            <a:ext cx="274810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Из кармана Женечки</a:t>
            </a:r>
          </a:p>
          <a:p>
            <a:r>
              <a:rPr lang="ru-RU" dirty="0" smtClean="0"/>
              <a:t>Высыпались семечки.</a:t>
            </a:r>
          </a:p>
          <a:p>
            <a:r>
              <a:rPr lang="ru-RU" dirty="0" smtClean="0"/>
              <a:t>Семечки – не жёлуди,</a:t>
            </a:r>
          </a:p>
          <a:p>
            <a:r>
              <a:rPr lang="ru-RU" dirty="0" smtClean="0"/>
              <a:t>Подберут их  (</a:t>
            </a:r>
            <a:r>
              <a:rPr lang="ru-RU" b="1" dirty="0" smtClean="0"/>
              <a:t>Голуби)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788024" y="1776234"/>
            <a:ext cx="322469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Эта маленькая пташка</a:t>
            </a:r>
            <a:br>
              <a:rPr lang="ru-RU" dirty="0" smtClean="0"/>
            </a:br>
            <a:r>
              <a:rPr lang="ru-RU" dirty="0" smtClean="0"/>
              <a:t>Носит серую рубашку,</a:t>
            </a:r>
            <a:br>
              <a:rPr lang="ru-RU" dirty="0" smtClean="0"/>
            </a:br>
            <a:r>
              <a:rPr lang="ru-RU" dirty="0" smtClean="0"/>
              <a:t>Подбирает быстро крошки</a:t>
            </a:r>
            <a:br>
              <a:rPr lang="ru-RU" dirty="0" smtClean="0"/>
            </a:br>
            <a:r>
              <a:rPr lang="ru-RU" dirty="0" smtClean="0"/>
              <a:t>И спасается от кошки. </a:t>
            </a:r>
            <a:r>
              <a:rPr lang="ru-RU" b="1" dirty="0" smtClean="0"/>
              <a:t>(Воробей)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955" y="1600201"/>
            <a:ext cx="3169226" cy="19874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3131840" y="3934403"/>
            <a:ext cx="22139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Хоть поменьше воробья,</a:t>
            </a:r>
            <a:br>
              <a:rPr lang="ru-RU" dirty="0" smtClean="0"/>
            </a:br>
            <a:r>
              <a:rPr lang="ru-RU" dirty="0" smtClean="0"/>
              <a:t>Не боюсь зимы и я,</a:t>
            </a:r>
            <a:br>
              <a:rPr lang="ru-RU" dirty="0" smtClean="0"/>
            </a:br>
            <a:r>
              <a:rPr lang="ru-RU" dirty="0" smtClean="0"/>
              <a:t>Всем известная вам птичка.</a:t>
            </a:r>
            <a:br>
              <a:rPr lang="ru-RU" dirty="0" smtClean="0"/>
            </a:br>
            <a:r>
              <a:rPr lang="ru-RU" dirty="0" smtClean="0"/>
              <a:t>А зовут меня     </a:t>
            </a:r>
            <a:r>
              <a:rPr lang="ru-RU" b="1" dirty="0" smtClean="0"/>
              <a:t>(Синичка). 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740" y="3906221"/>
            <a:ext cx="3172192" cy="19733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2" descr="http://photo.qip.ru/photo/nataly-a/336774/xlarge/648677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" t="2011" r="2707" b="5459"/>
          <a:stretch/>
        </p:blipFill>
        <p:spPr bwMode="auto">
          <a:xfrm>
            <a:off x="808704" y="1600200"/>
            <a:ext cx="3107470" cy="19874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9621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" y="0"/>
            <a:ext cx="9144000" cy="6858000"/>
          </a:xfrm>
          <a:prstGeom prst="rect">
            <a:avLst/>
          </a:prstGeom>
        </p:spPr>
      </p:pic>
      <p:pic>
        <p:nvPicPr>
          <p:cNvPr id="7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9" t="4660" r="4000" b="4026"/>
          <a:stretch/>
        </p:blipFill>
        <p:spPr>
          <a:xfrm>
            <a:off x="193799" y="116632"/>
            <a:ext cx="8784976" cy="6624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084857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917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endParaRPr lang="ru-RU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01356"/>
            <a:ext cx="2242592" cy="70756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43000" y="2001356"/>
            <a:ext cx="260899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918044" y="2001356"/>
            <a:ext cx="281645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400235" y="4543349"/>
            <a:ext cx="286206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</a:p>
        </p:txBody>
      </p:sp>
      <p:sp>
        <p:nvSpPr>
          <p:cNvPr id="18" name="Прямоугольник 17"/>
          <p:cNvSpPr/>
          <p:nvPr/>
        </p:nvSpPr>
        <p:spPr>
          <a:xfrm flipH="1">
            <a:off x="6082941" y="3865900"/>
            <a:ext cx="179358" cy="11157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60" y="116632"/>
            <a:ext cx="8435280" cy="6552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33707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619" y="56042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endParaRPr lang="ru-RU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92555"/>
            <a:ext cx="8229600" cy="434908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49815" y="1693512"/>
            <a:ext cx="27481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788024" y="1776234"/>
            <a:ext cx="3224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699792" y="4044649"/>
            <a:ext cx="2718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6" t="3067" r="8034" b="7035"/>
          <a:stretch/>
        </p:blipFill>
        <p:spPr>
          <a:xfrm>
            <a:off x="164704" y="116632"/>
            <a:ext cx="8871792" cy="6624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812436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8640"/>
            <a:ext cx="8352928" cy="6480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296157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62" b="3846"/>
          <a:stretch/>
        </p:blipFill>
        <p:spPr>
          <a:xfrm>
            <a:off x="179512" y="152636"/>
            <a:ext cx="8568952" cy="65167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55177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640960" cy="6552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631472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1805</TotalTime>
  <Words>216</Words>
  <Application>Microsoft Office PowerPoint</Application>
  <PresentationFormat>Экран (4:3)</PresentationFormat>
  <Paragraphs>64</Paragraphs>
  <Slides>22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Arial Narrow</vt:lpstr>
      <vt:lpstr>Baskerville Old Face</vt:lpstr>
      <vt:lpstr>Calibri</vt:lpstr>
      <vt:lpstr>Cambria</vt:lpstr>
      <vt:lpstr>Monotype Corsiva</vt:lpstr>
      <vt:lpstr>Times New Roman</vt:lpstr>
      <vt:lpstr>Тема Office</vt:lpstr>
      <vt:lpstr>Презентация PowerPoint</vt:lpstr>
      <vt:lpstr>  Упражнение «Загадка» </vt:lpstr>
      <vt:lpstr> Упражнение «Загадка» </vt:lpstr>
      <vt:lpstr>Презентация PowerPoint</vt:lpstr>
      <vt:lpstr>   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КЛЮВ             ГОЛОВА        ШЕЯ</vt:lpstr>
      <vt:lpstr>Презентация PowerPoint</vt:lpstr>
      <vt:lpstr>«Назови ласково».  </vt:lpstr>
      <vt:lpstr>Презентация PowerPoint</vt:lpstr>
      <vt:lpstr>Презентация PowerPoint</vt:lpstr>
      <vt:lpstr> </vt:lpstr>
      <vt:lpstr> Сделай кормушку и помоги птицам выжить! 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«Зимующие птицы»</dc:title>
  <dc:creator>АААААААА</dc:creator>
  <cp:lastModifiedBy>Пользователь</cp:lastModifiedBy>
  <cp:revision>98</cp:revision>
  <dcterms:created xsi:type="dcterms:W3CDTF">2015-11-11T11:19:37Z</dcterms:created>
  <dcterms:modified xsi:type="dcterms:W3CDTF">2023-01-14T17:45:35Z</dcterms:modified>
</cp:coreProperties>
</file>